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25"/>
  </p:notesMasterIdLst>
  <p:handoutMasterIdLst>
    <p:handoutMasterId r:id="rId26"/>
  </p:handout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12188825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2C4598B-ACA2-489F-93F3-49F9013BD557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ZA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8C88B4-F595-4164-936C-1B958AD3A74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ZA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64AA2C-4564-49FA-B1B1-3CEAF2B2B396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ZA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DD3B56-DCD2-4E65-9390-A34D3F7EFA0D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9D3B2423-E6A0-4BEF-BA6E-89A8F908168F}" type="slidenum">
              <a:t>‹#›</a:t>
            </a:fld>
            <a:endParaRPr lang="en-ZA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904358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0A0925-9BA7-4372-BDBE-1B5F73E150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24AECD-701A-4090-8724-C0A9E04F7043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ZA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DBCC02AF-B59D-48E8-B499-26D33A5B217D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en-ZA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C4AA10-9FC1-4FFA-B284-002301C012F4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en-ZA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CF01B5-47EF-4A9B-97E1-73C297F68ABD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rtl="0" hangingPunct="0">
              <a:buNone/>
              <a:tabLst/>
              <a:defRPr lang="en-ZA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4DBDE8-40B3-4450-B4AF-290659B37E6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ZA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A364E2EE-323B-46EC-A2C9-0FC61A5400AA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57284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ZA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4666E-8B9E-4658-B964-F31BD7BE62B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DA1066F-F9DA-42A0-B61B-0286A6BE8198}" type="slidenum">
              <a:t>1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5AA280-AB73-4937-8280-9E3E4D3D46D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B98C79-B02E-40E8-9979-2E0BB60BDB3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E1DF22-BEFC-4CA2-96E4-25AEB677028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9A9B39D-0592-41C9-9736-351E53F79C17}" type="slidenum">
              <a:t>10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2C0896-A3A5-4896-A873-9244677E66E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A95811-90C0-448C-B3B1-A647386DD6A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3C5EC6-8E00-4EC9-ABF8-F6684D65886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85DD6A4-0172-4572-869A-A54AE29EC308}" type="slidenum">
              <a:t>11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B7EE59-5077-43DA-BC51-F5EF2466276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54A43C-F6AB-4861-BEC9-26A747F4AD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3C6BFF-6C84-49DB-B7BC-79306042C99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3AC18CC-C84B-4E56-BF2F-9C6726BEDF74}" type="slidenum">
              <a:t>12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B1B04E-285C-4FB5-9140-5F10E35AA6F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2672D2-E5E8-4012-B05C-EA09B2B9E2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DC03A-C8C6-40F9-A6B4-2AA9A7C16A9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91BFED7-4CF6-4234-B984-4FA14C031885}" type="slidenum">
              <a:t>13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7603E3-DE0F-4F6F-B1BB-BF47B87A53B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CDAA29-4257-4A13-B4D6-0369801A168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BD1F3-83FC-4DC9-B89B-71887262708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2EF1995-6E7C-4B1C-B16C-841D1D03D09B}" type="slidenum">
              <a:t>14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F690D7-FFFF-4D47-83A7-FD399B77CEB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6A1CB9-1490-40BF-B747-F63110DE96B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484E9-328C-4973-A16D-DCB4381E5CC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0802663-FFDB-45EE-84BF-4B6C27F2EB9E}" type="slidenum">
              <a:t>15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680A17-CC3B-44B2-A9F1-D045EB11A83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269FD7-08EE-4135-BED9-5EFCD89A1AD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0B9B4-52A6-40AD-862D-417002F2FA3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EC8DA7A-1C13-4603-BB3F-6393BC003575}" type="slidenum">
              <a:t>16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A68CC0-882F-4DB4-9C6C-A1CEF73755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F20298-8032-4588-B171-C4EB1BF4C0B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A69229-412E-4309-B86B-81771AF4565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62085F3-B92D-4513-A416-D43CD4A4604D}" type="slidenum">
              <a:t>17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6204FA-54C0-4CF4-B619-DA2C40AE785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F7AE93-64C4-493A-B1CB-15979680E27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7B973B-6EE9-46A4-98DB-BF5B56AE7F3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16BE8D9-17C2-45D5-920B-5394EF79E87B}" type="slidenum">
              <a:t>18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B226EA-E1FF-4E0D-AD20-0DD7D47DFA3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49F840-1C8E-4864-8449-9DABA16D1B7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77F1CC-6631-4A8E-80AC-05A49404A0B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D362439-5CA0-4C36-8D6C-1B13D2A9D77F}" type="slidenum">
              <a:t>19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2ACD53-39CC-457A-9B43-427B875C9FC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31D4A3-95CE-490C-8D95-DF3EB016A72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57054-455A-4EEB-B76F-2949488B8E2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B68E5DF-4251-4E87-AA72-F5811CB4989A}" type="slidenum">
              <a:t>2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B895CD-6443-4951-893A-3835157D8BF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AAF895-457F-48F1-8519-F993C1B1DA1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9DE9C-3B8C-4C3E-A9F5-07EADB51F7A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CF8B9D0-8C34-4986-B8EE-7661E644020C}" type="slidenum">
              <a:t>20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ECB3A6-795F-4250-BFAE-0416BBBF878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E18930-F624-4D64-AD18-FFCF40D2853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B9417-D6C2-4806-A77D-04A8D63AC60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010DE34-AD63-4E5C-B92F-CFBA63B65FBC}" type="slidenum">
              <a:t>21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A039FF-EA83-4E80-A43C-40A5A6361A8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4AB33A-BF3D-497D-AFF4-392F8DBC1CC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7623F-BD72-4F06-B022-E14AAC93FB5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7AEFC1B-DEC3-48D4-BFBA-1E6F8A7C10DC}" type="slidenum">
              <a:t>3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B0C45B-924A-4CC9-8924-4E65EDEC87C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738F66-CDD6-46D1-96C0-06F9F3B415C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07483A-A087-469E-ADD2-295B7AFA014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30803C4-C445-4175-AAA5-4E34C71D9F83}" type="slidenum">
              <a:t>4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C9CEAD-5DD6-4E27-A572-EE349B21AC0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F3B999-8579-42D5-8612-8E39A42F8E5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2DFF53-88EA-4BAF-A8DD-361AE5D7D6E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1707EED-7E47-41E9-B897-9A2BCE703626}" type="slidenum">
              <a:t>5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8EF865-37B1-489B-B613-15341018AEF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D18550-1D66-40F0-BF6F-7DCACCB9BD7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6841D6-A5FC-4135-95F5-AA7858C0615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D522825-00EC-4143-8475-B01EB8233446}" type="slidenum">
              <a:t>6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2A1BCA-B071-4766-A998-8E936504FF9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9CD69C-E2FF-4F7F-9EDF-A409AE3A26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60D6A0-6C23-4767-B3D2-6BDD2C3D05B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D6E62C3-0839-44A7-A42F-329906A509CE}" type="slidenum">
              <a:t>7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E1155B-D7F1-4F30-A8B3-42070C92FAC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A4EE85-D500-40AD-9F9E-2CD19833E40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424E59-FDBB-4A1E-9AD1-5EEC303A2F5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C9CDC519-ACA5-4BF6-9690-2E906B6741D4}" type="slidenum">
              <a:t>8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D0E70B-36DD-450C-945D-C9B9BCA9FAD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F3CC07-06F0-4FF9-8D7F-263A51A34AE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C06FB-0365-44A8-8DF4-477B5631021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B26CCE8-9A7D-4F14-821F-B415FC5FE51D}" type="slidenum">
              <a:t>9</a:t>
            </a:fld>
            <a:endParaRPr lang="en-Z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E152A4-C61E-47D9-AE9F-2DF113EAD85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080" y="812520"/>
            <a:ext cx="7125480" cy="4008959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9CBAED-B797-4B4F-B2B6-66F698C4281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AEA0-66B5-4ACD-871E-721192C98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0825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D2F6C2-8821-4841-9E22-FB17C3680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0825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C7C24-D637-4438-89DB-4BD608DF6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BADAE-C950-44FF-95B8-9D77DDCBF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CDEE8-5E91-462C-A061-80B5F8832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142DA-CB27-44C5-B3E7-012F6BD64DF7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41940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AF1B4-AFEA-42BE-A6B3-1F1AF9C69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299D45-7A13-4CC1-B411-32C1F2BF70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6A77A-E9E0-4C3F-AE02-5FC574FE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5EB6A-9248-4347-83CB-423F5809F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35162-5311-446A-AF24-934F1BFF1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7520C-0487-4577-8AD0-434E8DC24CDD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6217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7C4119-A895-49D0-98F4-8050621033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3313" y="365125"/>
            <a:ext cx="262731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93DE3-B059-4184-986F-215BA8DFC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2713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8B55C-CC35-4D0F-9A6B-21FC6FF26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FD178-3FA7-4E98-86D1-6E8475CFC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4257E-CBBA-44F1-A6E9-497059439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62D82-5E93-4056-BF86-92ECE53470AF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3459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D59F-6C56-4A60-91BC-50798E1BD1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0825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6A3008-0885-4433-8F83-9D71F3DC5B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0825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497F18-4295-4587-95F0-59E8273EE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A154B-D9FF-4935-993B-CA598392A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F21BE-6B0B-4DA0-A064-2B535924D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31934-CD56-43E5-AF04-E34421A1860C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940652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FF353-26D4-48BD-9601-AF7C2032E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278D3-2078-4075-9E4B-50063E0FE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42FFB-66BF-4104-B30F-0494AAA51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3FFAA-10FA-401D-B256-9EFAFE076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5A0EC-4214-4FDC-A417-D41353F27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C7372-5EEF-4E43-8893-492CDDFC020B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682064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8EE5C-10C9-4F01-B90E-0D4D7EDF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24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16EFB4-E25A-4337-9D43-25C41B913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24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98039-7383-4038-A357-19BE3304C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D99736-F34E-4FB2-8B10-36672D78B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72D7B7-DD83-4372-9096-80812C2A8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E448-FF6D-442F-A5F1-7572632C5BC8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113632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6683-B4BC-41E5-B7B8-6D11C2B3E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60A2D-5512-401F-BDBB-45101C2EE0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001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85D924-8F74-4651-BFFB-896CC4942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3" y="1825625"/>
            <a:ext cx="5180012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8F2859-930E-40D8-8F0B-AEF182998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23BED8-11EF-4385-82E7-46521F7E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1F4EFE-044E-4F91-86BF-37A17555B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5A2F4-9C99-4E20-B7C2-2FED6EF07A63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411254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E963E-2967-4C1F-A442-B16FEA11C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24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B3D26-B48C-4CBA-9FFF-9A6178B4F3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62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C96655-0D46-409F-A8FE-82150138BC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620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575703-9719-4A02-AB9E-C27DCF689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3" y="1681163"/>
            <a:ext cx="51816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43C21C-A51C-4CED-A11E-D8FB7C679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3" y="2505075"/>
            <a:ext cx="518160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9DA389-367F-4E32-A928-77F2C2EF6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B5AC37-3546-4EBC-91C2-B580B84A3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CD7CDB-F014-402C-9840-A18A45327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BBC8E-DB17-4292-93EB-43DD45BA5850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56898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06892-1945-47B2-ACC4-B3D035145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3CCCD0-0CED-4155-974A-394DECCB5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973712-FC96-405D-AE60-589B7846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2CDDA4-CDCA-4B19-8CA9-BB32B813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38930-E7FF-4BC2-A141-2BBE16D30A9E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773342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6C3848-69BC-4623-A461-0D9DB948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5548FF-52EF-435D-940E-D92523571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83015-D201-4056-8AB6-6817F0BC1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B24D-4E38-404E-B3A3-76422CC40A1B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6234497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4EBF-5B0D-46AE-B11F-B6E9D6D96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BC5F-2D96-4333-87D1-802C26063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2EB2B0-04E9-4331-A9A2-429F5424E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A7DEE1-1438-4FC8-A702-416552D0C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2D207B-5A23-4D70-88D3-59F229169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5E6971-C12F-40E1-8E0F-9FA426EA1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CEA05-676D-48F7-99B0-930693CFC544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53987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E1E05-EED8-4DF9-82D0-E879F3775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85941-90EA-475F-A53D-B30FD66DF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EA651-7AE0-4E8A-9D8E-38B65B80C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1FD891-9B52-4BF3-8EB3-7CB3F7243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75139-A38F-493D-AAB6-1A61A11B5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C8FBE-454E-44F1-A8C5-1FC58D9185F6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148222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B60CC-E230-4797-BCA5-C4F2B1BC4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A8785E-5231-48D2-BEFE-13114C3190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F47E-DFD6-4FCC-8ECF-9709D8758D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2583AD-89C8-439B-84E6-F2DA56EE5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3E02F2-18B6-4F14-A771-225F48980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178BF5-3554-42DA-9B8A-05515B96C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36276-BD89-45FC-BC22-CEFA69BC8523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736205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E3343-7497-4EAE-A076-4104D88BC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39FA45-DFAA-4D67-B418-E309D9B993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86184-E140-44BF-AD90-D781CB5C1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373F4-FD10-4D5B-8655-09F16CBF5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FB355-1DF5-4E5A-A0FF-CE9B9AD6A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381CF-343C-4D3A-AE70-7450F100CF47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295617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49C434-6D60-406E-8F7F-D7759F33C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3313" y="365125"/>
            <a:ext cx="262731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9D573B-FB65-49E1-B834-10A97F162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2713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43093-C2EA-4D87-B9C9-443BB284A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5E0AB-BBE1-4B1A-AD9F-5DFF38BA1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7EC57-EED2-4E6E-8542-610E956BD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E3BE5-386F-478A-BFD1-34FC310AED6E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465811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D7764-03C9-45C7-B27E-B4D747E766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0825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C991C7-D60D-48AD-BC40-0CA61861BE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0825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E7102-2D7F-4375-BB8A-93D1376BA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687A8-8B67-42CE-A483-CDDAC5020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884F7-8700-46D1-BE3A-65CFA5A00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67529-57FA-4784-A454-D7C579708754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468291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62A9D-5C40-4A00-BF5F-401C9F7E4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59E9C-E0E5-436A-A0F3-16AF0D0DD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0CEAC-180E-42BB-BF54-14DF3EDB8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ECFDA-C61E-4343-BB0D-7FB758933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085FC-A490-487C-A3CD-109A77C2C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08B98-4950-4120-A78D-B0EA6B043697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207068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D8144-68AF-4661-86DC-9FF11C296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24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4FD80-D78D-4725-8957-E1BF1BA03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24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43C20-0D86-493A-9601-0A6106903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FEE27-FA13-4EBD-80F2-DEA19DA6C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0493B-48D3-447A-89F7-95BEE3782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BEB8-BB9F-4F00-96FD-D1D5797149A5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707192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995EC-4FB3-4C77-BA9A-5F88D93E3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2C258-5380-46D4-86A3-0B4EA6F55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001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FDD82C-F697-41FB-911D-DFDD45824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3" y="1825625"/>
            <a:ext cx="5180012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B1F77-45BE-42BA-A045-B58E750F9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E9E6C-145B-4B28-833B-6568902F8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EA723-38DE-4B2B-9C8F-90DED2A91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F0C93-39AC-4F02-B478-35FDE3912755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865945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42802-B251-4607-ABBD-E8C882F95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24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C4F4B-1FEA-4E8D-B612-2B06E2318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62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3FADA5-3FEF-4F71-B97D-4CF731F9C2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620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FDAE2B-37BA-4795-B9CC-5DCA23675A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3" y="1681163"/>
            <a:ext cx="51816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D1B8D3-485D-4AE7-8555-57F46A591E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3" y="2505075"/>
            <a:ext cx="518160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F12CE7-5E61-48E9-A6BD-2F2A39B08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C8E412-4835-4A84-86E4-D2EF1C58A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2DF2F1-D7AF-4943-BEB6-E095CBCF8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7CFF0-ADD0-480F-897B-2F340E3DED01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732610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8DD32-02C7-4DEF-9110-3F511E683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7D0986-DE25-4DA3-A28C-77684C7FB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7DDFF-C387-43EA-AA5E-3D35A24EA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A5AA27-2C30-438B-90E9-DB8B5DB6E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D70FF-0FBD-403E-97B1-BC4153700771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2756540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804AE1-44A8-415A-A5ED-8ABD323F9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4486AB-73D0-4D24-B422-24241C01F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D15F50-BCCC-4556-BB13-44CD10417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1E1BD-53D9-46C0-A0CA-8BB7FEC13523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1327243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F1DE6-497C-4D6E-9CA1-A218AEDCF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24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79C2D-02FC-4AA6-9233-C8C26BBC6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24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0EC87-29C2-4582-9FC9-85A9CC429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32978-C399-460E-894C-3BB6C104A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E48E5-6404-442B-A1A0-3A5AC9AE0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40078-DAAF-4948-988A-5742F7102948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035508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85BD4-89FD-4B7D-A312-911127609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8D819-D43D-4E62-A5BA-8240FC074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C15F99-9CCE-4E5E-888C-BC2B086589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6C5BE8-B537-4B8F-AF6A-E6C514AD3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9E29C5-9E7F-4321-8CAE-9288A6238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799A96-6870-4432-A679-9FB5F2A8A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954F2-7F43-4F39-8DA6-9338AA2C5E7B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373347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CF2A5-B63D-4DB1-AD99-25962B9A9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A3D97F-4E5E-44B3-B2DF-AA2FDA4EEF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BB2633-1ECB-48D7-981F-94ED9E7BE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72D95E-05D7-4DE7-B46E-A327CE2CD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C1B51-1E1E-46EA-BF6E-D8FFD1490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D38762-650A-4DFE-A984-1F27F1B8B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547FD-E618-45C7-88FB-8B9C9553B0B9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6766270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B2BA-B2D6-4456-8628-D7B8A0882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BF91D-7589-40D4-8125-06FE0BF04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813E0-E087-447E-82CF-BD2566973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675BA-C257-4339-A74C-BDD14DAA1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E7D3B-F026-41D3-AFAC-015EA0FD8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EB3F4-16AC-4A2E-BF5B-BDBCB46D67E3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1700640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3A385C-7C78-4283-B248-644BF827E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3313" y="365125"/>
            <a:ext cx="262731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DD2098-318C-45F1-95D7-F741C24754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2713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0976F-EB5F-4C91-A46C-ED164E6F7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3FA39-C485-4348-A36D-46D681DB8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36483-7C12-49C8-9F14-276250C8F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55B09-C2B4-43C7-B982-2AA3F22FCF6A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19737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75D92-7BD2-46A0-BA43-96665FFF9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1191D-6D66-4169-9C4E-917CD4CB1B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001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D4E534-E067-4F2B-A161-84BE044468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3" y="1825625"/>
            <a:ext cx="5180012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E212CD-9C24-4EDB-95D4-1F466FF2C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F828F7-1851-4B1C-BF13-EC1D8CB5F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985CD1-B8A2-4B81-A3D4-11360DE26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9B18-0D1A-4585-B4B3-024A9D9B71EB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67178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B4F4B-C892-4429-B087-A62FD977B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24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5CFB4-747A-4C8B-A25A-82A898D14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62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3A609D-79A3-439E-9EE9-336A4202D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620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6027B8-7BE1-4C15-8996-98853E6116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3" y="1681163"/>
            <a:ext cx="51816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0A3C58-BA0B-475D-BE07-4AE642C485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3" y="2505075"/>
            <a:ext cx="518160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4DD203-9CDF-4AEB-8954-6E1D207C7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D0818-FAC4-4389-82C8-BCFAD24F0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037EF1-5647-4CD3-9675-49DD22229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89694-EE39-4EA3-BEB8-48752DC17CF1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1593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457D9-4105-4F2F-A6A3-8917B294A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B014C0-A878-48C0-885E-56597C2CE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FC9F9F-63FE-4052-90D8-58529DCEB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48B199-19A0-4A27-901F-E7AA69024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76B62-CFF4-4A78-BFA2-1B09A0005C61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57087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E55111-0F30-450D-9B5B-1C0FC1323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A76475-500E-4758-B421-8504BBF09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CE3157-47D1-47D6-8F1D-E15A9F7F5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937A-8608-43C2-9237-2E8383935F47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514585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F7277-8FB3-4A3E-8451-95560D21A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9B96D-2673-4A28-B070-17D914AB14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E53F57-163F-4D40-B530-D86767F2F0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21D281-6BF6-4869-84FF-25300FF6E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E8CC87-9A8C-4B90-81A9-EDDAC4A2D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1C23DF-432F-47CE-8EE7-E801B0ADB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79CE8-FC4A-49B8-888B-D57153425B80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7075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15F31-277E-43BC-8A32-62EAFBB38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7277A6-8767-4FCC-9419-3E2F64674A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A30D6-330D-4C38-A603-10755BBD3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AC08C1-0883-4A87-859C-1915C98B5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7CEC77-CC4C-40EB-8DB4-4BD85977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11269A-0C42-4809-897A-EBCDB2F69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BDEA6-CABE-44BD-B70C-783795FE8BD2}" type="slidenum"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8088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B6BDB4-0D46-4D54-9E1A-4762C91B4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24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B40E4-7C98-4EEB-89EB-9A3D385C5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24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AEA71-F4F6-45C1-9D95-CB9C642FF8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1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A9FA2-B42D-437D-9311-9F398657BCDE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22E18-7FAD-46AD-A008-F24110BB1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D906C-13E2-4E05-BF59-801DE05732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635635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CC960-6C84-41D2-87E6-39032CAC1D9B}" type="slidenum">
              <a:t>‹#›</a:t>
            </a:fld>
            <a:endParaRPr lang="en-Z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B15EB8-8B97-4677-9439-FDB5A7E77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24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B7FE8-416A-4BAF-BA59-973D07689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24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1C908-66E8-4D30-BD4A-9DC9100E2D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1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B74DE-027F-4AC1-9671-93DFB4E632B9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F9A20-70A8-49CD-B30B-7368067F9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324D4-53B6-4B54-9CEF-DC2DE792CC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635635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0CE35-37CD-4401-92EE-EC75C5512455}" type="slidenum">
              <a:t>‹#›</a:t>
            </a:fld>
            <a:endParaRPr lang="en-Z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A52857-3B63-486D-8322-6E7B90557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24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33D1F-3EBC-4E6D-82F1-5AB782E2F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24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2249E-91F1-40FE-97FF-58999E4179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1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BE4A2-6D85-47BF-9509-0A9FAA92C750}" type="datetimeFigureOut">
              <a:rPr lang="en-ZA" smtClean="0"/>
              <a:t>2018/02/21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2223F-25EC-4B06-BF46-FFDFB7DAAF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D2B5E-C8F2-42F5-AF2E-CC050EFA43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635635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9D672-8D03-4253-B679-F50EA7CCA552}" type="slidenum">
              <a:t>‹#›</a:t>
            </a:fld>
            <a:endParaRPr lang="en-Z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8569C-FFA6-445C-B0EE-A36BFB0ACCF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537121" y="1586337"/>
            <a:ext cx="8457840" cy="32000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A user interface for landscape modeling in a virtual environment using a head mounted display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63651C-D8E3-474F-8C04-94EC022E8833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428064" y="4794766"/>
            <a:ext cx="8457840" cy="137124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tabLst>
                <a:tab pos="0" algn="l"/>
              </a:tabLst>
            </a:pPr>
            <a:r>
              <a:rPr lang="en-ZA" sz="2400" dirty="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 pitchFamily="18"/>
              </a:rPr>
              <a:t>Timothy Gwynn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imilar Applic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C89B6-8129-4C21-8CBD-619691E373E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Similar Applications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5C26C8FC-7538-4883-B86E-735B89CB68D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They exist, albeit using different hardware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Often 1 handed or using custom devices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Small scale, informal or no usability testing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Majority are CAD based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F30951C-5C52-45E2-938D-3BA6C11624A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070079" y="4221000"/>
            <a:ext cx="6395040" cy="1706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My Design Id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23F95-2781-43BA-8214-6267B696768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Research question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3DE47505-3338-460E-982E-F5D09C4BFF1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45000"/>
              <a:buFont typeface="StarSymbol"/>
              <a:buChar char="●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Is it advantageous to use a VE interface with a HMD and 6-DOF controllers over a WIMP desktop interface for terrain modeling?</a:t>
            </a:r>
          </a:p>
          <a:p>
            <a:pPr marL="0" lvl="1" inden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Speed</a:t>
            </a:r>
          </a:p>
          <a:p>
            <a:pPr marL="0" lvl="1" inden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Accuracy</a:t>
            </a:r>
          </a:p>
          <a:p>
            <a:pPr marL="0" lvl="1" inden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Usability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None/>
            </a:pPr>
            <a:endParaRPr lang="en-US" sz="2400">
              <a:solidFill>
                <a:srgbClr val="164B4F"/>
              </a:solidFill>
              <a:highlight>
                <a:scrgbClr r="0" g="0" b="0">
                  <a:alpha val="0"/>
                </a:scrgbClr>
              </a:highlight>
              <a:latin typeface="Euphemi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23641-4DBC-4768-95E1-C9BE6441E13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System Design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15AA1C5E-25DB-44DD-AAC9-507153D2AD9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Hardware – Oculus Rift  + Oculus touch controllers as well as a machine to support this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Software – Interface design to be done in Unity 3D on Windows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Initial Design will be based on existing literature.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User-centered design process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Core philosophies – Prioritize user comfort, utilize natural gestures, Provide shortcuts for experienced users, Design with developer environment in mind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90EAB-4973-47E3-99A2-EA10A25CD3F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Core Functionalities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FB3C4E2E-747B-48C3-A64D-C4CE448BF06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Local and Global view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Terrain editing tools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Movement and viewpoint manipulation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Intuitive and usable interface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Dual Mo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E2D4E-18E4-400D-B886-9ED22455BE8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Dual Modes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80DF1EA2-F738-421A-9D5D-087D09D13D0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2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Allow users to switch between a scene-in-hand god view and an immersive FPV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2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Allow for quick terrain modeling as well as getting a sense of user experience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2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Switching between views must be quick but avoid disorientation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2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Modes must complement each other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6B96DD3-39F7-4B6F-BA15-A0CF2008C63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t="19087"/>
          <a:stretch>
            <a:fillRect/>
          </a:stretch>
        </p:blipFill>
        <p:spPr>
          <a:xfrm>
            <a:off x="2134080" y="4388040"/>
            <a:ext cx="3521520" cy="2136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DB40587C-190B-4617-B254-EFADDE51600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 b="39787"/>
          <a:stretch>
            <a:fillRect/>
          </a:stretch>
        </p:blipFill>
        <p:spPr>
          <a:xfrm>
            <a:off x="6886440" y="4056840"/>
            <a:ext cx="3305159" cy="2454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Terrain Mod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85E54-C5B7-4971-B811-137775C5E08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Terrain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26699-E686-448D-B906-3C2CD855C3B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Mostly in god-view using widgets and painting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Allow sketching in FPV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Two-Handed widget manipulation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Software support for smooth sketching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Viewpoint Manipul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8236B-9484-400E-A77A-A5FD8EF4EBB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Viewpoint 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80287-7206-4219-9741-A8E7EEE33D8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Scene-in-hand for God view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Joystick controlled flying in FPV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In general try keep movement and interaction tasks on separate hands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Model on the fly?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5177A7-739F-462E-8237-F8D80F423FD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294080" y="3922200"/>
            <a:ext cx="2561760" cy="2238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3CCB6E9C-1E26-4273-93DA-88967AE40D01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462440" y="3357000"/>
            <a:ext cx="3211200" cy="196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olving the interface 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F2D21-7282-4ABE-8EC6-2EF24905811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Solving the interface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58DD4-44FB-4274-A986-41BEDA89128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Combination of joystick, button and gestures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Joystick for navigating menus, button for selecting (Joystick press)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Gestures for shortcuts, possibly combined with button presses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Example: Trigger and button lets you grip objects, extending index finger puts you in sketch mode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Some devoted buttons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None/>
            </a:pPr>
            <a:endParaRPr lang="en-US" sz="2000">
              <a:solidFill>
                <a:srgbClr val="164B4F"/>
              </a:solidFill>
              <a:highlight>
                <a:scrgbClr r="0" g="0" b="0">
                  <a:alpha val="0"/>
                </a:scrgbClr>
              </a:highlight>
              <a:latin typeface="Euphemia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ECD0A24-108E-4FE3-A04D-76E73F10E7E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998320" y="3671999"/>
            <a:ext cx="4009679" cy="2498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9A09A-90B9-4490-A85B-91FBA3D2170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F5235-499D-4410-9DD8-46DD60D7E6C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Single blind, between-groups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Desktop group vs VE group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Participants selected through convenience sampling by advertising within the CS department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Compromised of two sessions: training and test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Record results via telemetry and questionnaire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None/>
            </a:pPr>
            <a:endParaRPr lang="en-US" sz="2000">
              <a:solidFill>
                <a:srgbClr val="164B4F"/>
              </a:solidFill>
              <a:highlight>
                <a:scrgbClr r="0" g="0" b="0">
                  <a:alpha val="0"/>
                </a:scrgbClr>
              </a:highlight>
              <a:latin typeface="Euphemi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F9678-73BA-40B4-BF8B-C3DB4DB9D8A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526F3-1BCB-4319-B80A-317B9806DC4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Speed compared using statistical analysis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Accuracy judged by human participants either a small group of experts or using participants of the experiment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Usability assessed using the PSSUQ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None/>
            </a:pPr>
            <a:endParaRPr lang="en-US" sz="2000">
              <a:solidFill>
                <a:srgbClr val="164B4F"/>
              </a:solidFill>
              <a:highlight>
                <a:scrgbClr r="0" g="0" b="0">
                  <a:alpha val="0"/>
                </a:scrgbClr>
              </a:highlight>
              <a:latin typeface="Euphemi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2">
            <a:extLst>
              <a:ext uri="{FF2B5EF4-FFF2-40B4-BE49-F238E27FC236}">
                <a16:creationId xmlns:a16="http://schemas.microsoft.com/office/drawing/2014/main" id="{07F1A568-A76C-44AF-A086-744AD18CF7E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Terrain Modeling and UTS</a:t>
            </a:r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EA1F8740-76D2-479E-AD2E-CDB9F91933C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Allows for real-time editing with realistic terrain synthesis</a:t>
            </a:r>
          </a:p>
          <a:p>
            <a:pPr marL="0" lvl="0" indent="0"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Hybrid interface includes 3D widgets, sketching and painting</a:t>
            </a:r>
          </a:p>
          <a:p>
            <a:pPr marL="0" lvl="0" indent="0"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Desktop application</a:t>
            </a:r>
          </a:p>
          <a:p>
            <a:pPr marL="0" lvl="0" indent="0">
              <a:spcBef>
                <a:spcPts val="1599"/>
              </a:spcBef>
              <a:buNone/>
            </a:pPr>
            <a:endParaRPr lang="en-US" sz="2400">
              <a:solidFill>
                <a:srgbClr val="164B4F"/>
              </a:solidFill>
              <a:highlight>
                <a:scrgbClr r="0" g="0" b="0">
                  <a:alpha val="0"/>
                </a:scrgbClr>
              </a:highlight>
              <a:latin typeface="Euphemia"/>
            </a:endParaRPr>
          </a:p>
          <a:p>
            <a:pPr marL="0" lvl="0" indent="0">
              <a:spcBef>
                <a:spcPts val="1599"/>
              </a:spcBef>
              <a:buNone/>
            </a:pPr>
            <a:endParaRPr lang="en-US" sz="2400">
              <a:solidFill>
                <a:srgbClr val="164B4F"/>
              </a:solidFill>
              <a:highlight>
                <a:scrgbClr r="0" g="0" b="0">
                  <a:alpha val="0"/>
                </a:scrgbClr>
              </a:highlight>
              <a:latin typeface="Euphemia"/>
            </a:endParaRPr>
          </a:p>
        </p:txBody>
      </p:sp>
      <p:grpSp>
        <p:nvGrpSpPr>
          <p:cNvPr id="4" name="Group 20">
            <a:extLst>
              <a:ext uri="{FF2B5EF4-FFF2-40B4-BE49-F238E27FC236}">
                <a16:creationId xmlns:a16="http://schemas.microsoft.com/office/drawing/2014/main" id="{D7FACA1A-1178-462B-B45C-E0A51CA6B7B0}"/>
              </a:ext>
            </a:extLst>
          </p:cNvPr>
          <p:cNvGrpSpPr/>
          <p:nvPr/>
        </p:nvGrpSpPr>
        <p:grpSpPr>
          <a:xfrm>
            <a:off x="2926079" y="3573000"/>
            <a:ext cx="5698080" cy="2399760"/>
            <a:chOff x="2926079" y="3573000"/>
            <a:chExt cx="5698080" cy="2399760"/>
          </a:xfrm>
        </p:grpSpPr>
        <p:pic>
          <p:nvPicPr>
            <p:cNvPr id="5" name="Picture 21">
              <a:extLst>
                <a:ext uri="{FF2B5EF4-FFF2-40B4-BE49-F238E27FC236}">
                  <a16:creationId xmlns:a16="http://schemas.microsoft.com/office/drawing/2014/main" id="{0668BEA4-3CB8-4B37-BDFE-3CE382EA8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4844880" y="4739400"/>
              <a:ext cx="1857599" cy="1233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Picture 22">
              <a:extLst>
                <a:ext uri="{FF2B5EF4-FFF2-40B4-BE49-F238E27FC236}">
                  <a16:creationId xmlns:a16="http://schemas.microsoft.com/office/drawing/2014/main" id="{4C01B1C3-0C77-462B-9E19-4CD303240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6766560" y="4739400"/>
              <a:ext cx="1857599" cy="1233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Picture 23">
              <a:extLst>
                <a:ext uri="{FF2B5EF4-FFF2-40B4-BE49-F238E27FC236}">
                  <a16:creationId xmlns:a16="http://schemas.microsoft.com/office/drawing/2014/main" id="{F1F6503E-6125-4805-9277-6599A399B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2926079" y="4739400"/>
              <a:ext cx="1857599" cy="1233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Picture 24">
              <a:extLst>
                <a:ext uri="{FF2B5EF4-FFF2-40B4-BE49-F238E27FC236}">
                  <a16:creationId xmlns:a16="http://schemas.microsoft.com/office/drawing/2014/main" id="{81B23C67-0B0B-4F63-B6BD-47E3F40A88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>
              <a:off x="6766560" y="3573000"/>
              <a:ext cx="1857599" cy="1180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Picture 25">
              <a:extLst>
                <a:ext uri="{FF2B5EF4-FFF2-40B4-BE49-F238E27FC236}">
                  <a16:creationId xmlns:a16="http://schemas.microsoft.com/office/drawing/2014/main" id="{7CCAB2D8-09BC-4509-AC54-67C369EAD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/>
              <a:alphaModFix/>
            </a:blip>
            <a:srcRect/>
            <a:stretch>
              <a:fillRect/>
            </a:stretch>
          </p:blipFill>
          <p:spPr>
            <a:xfrm>
              <a:off x="4844880" y="3573000"/>
              <a:ext cx="1857599" cy="1180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Picture 26">
              <a:extLst>
                <a:ext uri="{FF2B5EF4-FFF2-40B4-BE49-F238E27FC236}">
                  <a16:creationId xmlns:a16="http://schemas.microsoft.com/office/drawing/2014/main" id="{0DA381CB-BE5D-4FF4-BDBA-B98386D16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lum/>
              <a:alphaModFix/>
            </a:blip>
            <a:srcRect/>
            <a:stretch>
              <a:fillRect/>
            </a:stretch>
          </p:blipFill>
          <p:spPr>
            <a:xfrm>
              <a:off x="2926079" y="3573000"/>
              <a:ext cx="1857599" cy="11808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79301-64FB-4CCB-9E46-192E7EE5225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Risks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52012-242F-4264-A758-6C35F78663D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Getting Unity, Oculus hardware and the UTS system to communicate</a:t>
            </a:r>
          </a:p>
          <a:p>
            <a:pPr marL="0" lvl="1" inden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Networking, VMs, Porting, Alternative software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Creating a real-time application</a:t>
            </a:r>
          </a:p>
          <a:p>
            <a:pPr marL="0" lvl="1" inden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Smaller terrains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Getting sufficient test subjects</a:t>
            </a:r>
          </a:p>
          <a:p>
            <a:pPr marL="0" lvl="1" inden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 sz="20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Increase reward, advertise to larger group of students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None/>
            </a:pPr>
            <a:endParaRPr lang="en-US" sz="2000">
              <a:solidFill>
                <a:srgbClr val="164B4F"/>
              </a:solidFill>
              <a:highlight>
                <a:scrgbClr r="0" g="0" b="0">
                  <a:alpha val="0"/>
                </a:scrgbClr>
              </a:highlight>
              <a:latin typeface="Euphemi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7D5DD-2F76-4BAD-B146-5FDDD866651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Timetable</a:t>
            </a:r>
          </a:p>
        </p:txBody>
      </p:sp>
      <p:pic>
        <p:nvPicPr>
          <p:cNvPr id="3" name="">
            <a:extLst>
              <a:ext uri="{FF2B5EF4-FFF2-40B4-BE49-F238E27FC236}">
                <a16:creationId xmlns:a16="http://schemas.microsoft.com/office/drawing/2014/main" id="{F3472356-1ED7-4002-BA7B-3820AC90822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80000" y="1655999"/>
            <a:ext cx="10845360" cy="322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2">
            <a:extLst>
              <a:ext uri="{FF2B5EF4-FFF2-40B4-BE49-F238E27FC236}">
                <a16:creationId xmlns:a16="http://schemas.microsoft.com/office/drawing/2014/main" id="{B70E4D22-83F5-4737-B0A6-AC7FEE59887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Virtual Environments</a:t>
            </a:r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813E8D16-FE1A-4182-A1C4-F9AC35D1CBD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Characterized by 3D input and output technologies</a:t>
            </a:r>
          </a:p>
          <a:p>
            <a:pPr marL="0" lvl="0" indent="0"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Include CAVE and HMD systems</a:t>
            </a:r>
          </a:p>
          <a:p>
            <a:pPr marL="0" lvl="0" indent="0"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Often utilize 6-DOF devices</a:t>
            </a:r>
          </a:p>
          <a:p>
            <a:pPr marL="0" lvl="0" indent="0">
              <a:spcBef>
                <a:spcPts val="1599"/>
              </a:spcBef>
              <a:buNone/>
            </a:pPr>
            <a:endParaRPr lang="en-US" sz="2400">
              <a:solidFill>
                <a:srgbClr val="164B4F"/>
              </a:solidFill>
              <a:highlight>
                <a:scrgbClr r="0" g="0" b="0">
                  <a:alpha val="0"/>
                </a:scrgbClr>
              </a:highlight>
              <a:latin typeface="Euphemia"/>
            </a:endParaRPr>
          </a:p>
          <a:p>
            <a:pPr marL="0" lvl="0" indent="0">
              <a:spcBef>
                <a:spcPts val="1599"/>
              </a:spcBef>
              <a:buNone/>
            </a:pPr>
            <a:endParaRPr lang="en-US" sz="2400">
              <a:solidFill>
                <a:srgbClr val="164B4F"/>
              </a:solidFill>
              <a:highlight>
                <a:scrgbClr r="0" g="0" b="0">
                  <a:alpha val="0"/>
                </a:scrgbClr>
              </a:highlight>
              <a:latin typeface="Euphemia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A1A74BE-0727-4D90-A34B-C06D51CD774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872000" y="3456000"/>
            <a:ext cx="2951999" cy="295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">
            <a:extLst>
              <a:ext uri="{FF2B5EF4-FFF2-40B4-BE49-F238E27FC236}">
                <a16:creationId xmlns:a16="http://schemas.microsoft.com/office/drawing/2014/main" id="{863371C0-E48C-48A7-8A0B-F4664BBD5831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261120" y="3744000"/>
            <a:ext cx="4178879" cy="277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Why create a VE interface?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2">
            <a:extLst>
              <a:ext uri="{FF2B5EF4-FFF2-40B4-BE49-F238E27FC236}">
                <a16:creationId xmlns:a16="http://schemas.microsoft.com/office/drawing/2014/main" id="{942904ED-0535-4DF9-9E8A-C6EBCFB90D4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Why create a VE interface?</a:t>
            </a:r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0B421A1E-B66F-4790-8868-3DA35D36330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Allows designers to work in the same environment as users</a:t>
            </a:r>
          </a:p>
          <a:p>
            <a:pPr marL="0" lvl="0" indent="0"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Two handed interaction</a:t>
            </a:r>
          </a:p>
          <a:p>
            <a:pPr marL="0" lvl="0" indent="0"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High Bandwidth input</a:t>
            </a:r>
          </a:p>
          <a:p>
            <a:pPr marL="0" lvl="0" indent="0"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Large screen/ interaction space</a:t>
            </a:r>
          </a:p>
          <a:p>
            <a:pPr marL="0" lvl="0" indent="0"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Flow and Immersion</a:t>
            </a: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B9B56098-2F64-45F7-AF6A-1A67FDA1098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030440" y="2853000"/>
            <a:ext cx="3571560" cy="2514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Evid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508A8-C023-4A5B-B1C4-F774FBDB019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Evidence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87DEAEE6-6F78-41CE-B34B-0A62C7D6B36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A number of studies comparing the speed in VEs vs desktop applications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Up to 8x faster with sufficient expertise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Often very simple, general actions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Training is obviously important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B864D9C-F5C3-4058-8B1D-0512C4EB8086}"/>
              </a:ext>
            </a:extLst>
          </p:cNvPr>
          <p:cNvGraphicFramePr>
            <a:graphicFrameLocks noGrp="1"/>
          </p:cNvGraphicFramePr>
          <p:nvPr/>
        </p:nvGraphicFramePr>
        <p:xfrm>
          <a:off x="2206079" y="4149000"/>
          <a:ext cx="8125560" cy="1854000"/>
        </p:xfrm>
        <a:graphic>
          <a:graphicData uri="http://schemas.openxmlformats.org/drawingml/2006/table">
            <a:tbl>
              <a:tblPr/>
              <a:tblGrid>
                <a:gridCol w="1353960">
                  <a:extLst>
                    <a:ext uri="{9D8B030D-6E8A-4147-A177-3AD203B41FA5}">
                      <a16:colId xmlns:a16="http://schemas.microsoft.com/office/drawing/2014/main" val="818721552"/>
                    </a:ext>
                  </a:extLst>
                </a:gridCol>
                <a:gridCol w="1353960">
                  <a:extLst>
                    <a:ext uri="{9D8B030D-6E8A-4147-A177-3AD203B41FA5}">
                      <a16:colId xmlns:a16="http://schemas.microsoft.com/office/drawing/2014/main" val="4242938132"/>
                    </a:ext>
                  </a:extLst>
                </a:gridCol>
                <a:gridCol w="1353960">
                  <a:extLst>
                    <a:ext uri="{9D8B030D-6E8A-4147-A177-3AD203B41FA5}">
                      <a16:colId xmlns:a16="http://schemas.microsoft.com/office/drawing/2014/main" val="1427396994"/>
                    </a:ext>
                  </a:extLst>
                </a:gridCol>
                <a:gridCol w="1353960">
                  <a:extLst>
                    <a:ext uri="{9D8B030D-6E8A-4147-A177-3AD203B41FA5}">
                      <a16:colId xmlns:a16="http://schemas.microsoft.com/office/drawing/2014/main" val="600434587"/>
                    </a:ext>
                  </a:extLst>
                </a:gridCol>
                <a:gridCol w="1353960">
                  <a:extLst>
                    <a:ext uri="{9D8B030D-6E8A-4147-A177-3AD203B41FA5}">
                      <a16:colId xmlns:a16="http://schemas.microsoft.com/office/drawing/2014/main" val="271893754"/>
                    </a:ext>
                  </a:extLst>
                </a:gridCol>
                <a:gridCol w="1355760">
                  <a:extLst>
                    <a:ext uri="{9D8B030D-6E8A-4147-A177-3AD203B41FA5}">
                      <a16:colId xmlns:a16="http://schemas.microsoft.com/office/drawing/2014/main" val="1436784068"/>
                    </a:ext>
                  </a:extLst>
                </a:gridCol>
              </a:tblGrid>
              <a:tr h="370800">
                <a:tc gridSpan="6"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1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Table 2. Training Times in Minutes for the Docking Study.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Z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Z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Z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Z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Z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476235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ZA" sz="1800" b="0" i="0" u="none" strike="noStrike" kern="1200" cap="none">
                        <a:ln>
                          <a:noFill/>
                        </a:ln>
                        <a:latin typeface="Liberation Sans" pitchFamily="1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Max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Std. Dev.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494609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0" algn="l"/>
                        </a:tabLst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Mouse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9.3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2.8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6744188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0" algn="l"/>
                        </a:tabLst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Wand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32.6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17.7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272195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>
                          <a:tab pos="0" algn="l"/>
                        </a:tabLst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THI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47.7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ZA" sz="1800" b="0" i="0" u="none" strike="noStrike" kern="1200" cap="none" spc="0" baseline="0">
                          <a:ln>
                            <a:noFill/>
                          </a:ln>
                          <a:solidFill>
                            <a:srgbClr val="164B4F"/>
                          </a:solidFill>
                          <a:latin typeface="Euphemia" pitchFamily="18"/>
                          <a:ea typeface="Noto Sans CJK SC Regular" pitchFamily="2"/>
                          <a:cs typeface="FreeSans" pitchFamily="2"/>
                        </a:rPr>
                        <a:t>30.5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819083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VE Interface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4C60B-AC4B-422A-BEBF-9A0E46667CB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VE Interface Design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D30FEFA3-AA7D-4DAF-A3B4-CDD44DA3E22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3 major areas of interest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Navigation, Interface interaction and Environment interaction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Distinct but also tightly related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VE Interface Design -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94911-596A-439A-9027-77FF6C7B2B7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VE Interface Design - Navigation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757DA928-845A-49D5-9B0D-4A2077CB170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Getting from A to B and knowing where those are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Number of methods including flying, walking and teleportation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Ways to help users – Landmarks, maps and sounds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Consider how travel is controlled by the user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82625FC-14C9-49AA-B230-3C7BBF5625E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608000" y="4248000"/>
            <a:ext cx="2142720" cy="214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VE Interface Design – Interface Inte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D548D-29FE-4509-964E-51F2D1751ED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VE Interface Design – Interface Interaction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1304E115-0928-461F-A8A7-9550A60F552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2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2D artifacts in a 3D world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2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Minimize the interface/cognitive layer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2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Avoid inflated DOF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2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Menu and widget design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2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User controls – Joystick, Gesture, Buttons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8E75C4E-B9C2-4761-B3AD-3B6ECA7209F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r="24207"/>
          <a:stretch>
            <a:fillRect/>
          </a:stretch>
        </p:blipFill>
        <p:spPr>
          <a:xfrm>
            <a:off x="7606440" y="2165400"/>
            <a:ext cx="4273560" cy="31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VE Interface Design – Environment Inte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2A95-0197-42CC-8B44-E8FB8EF2B7D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93840" y="380880"/>
            <a:ext cx="9600840" cy="1142640"/>
          </a:xfrm>
          <a:noFill/>
          <a:ln>
            <a:noFill/>
          </a:ln>
        </p:spPr>
        <p:txBody>
          <a:bodyPr wrap="square"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36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VE Interface Design – Environment Interaction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D90757E8-A5CA-43AB-8ABF-5CEBB2435BC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93840" y="1676519"/>
            <a:ext cx="9600840" cy="4495320"/>
          </a:xfrm>
          <a:noFill/>
          <a:ln>
            <a:noFill/>
          </a:ln>
        </p:spPr>
        <p:txBody>
          <a:bodyPr wrap="square" anchor="t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Handling Depth – Go-Go hand or Raycasting (AAAD)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Bring the world to you</a:t>
            </a:r>
          </a:p>
          <a:p>
            <a:pPr marL="0" lvl="0" indent="0">
              <a:lnSpc>
                <a:spcPct val="100000"/>
              </a:lnSpc>
              <a:spcBef>
                <a:spcPts val="1599"/>
              </a:spcBef>
              <a:buClr>
                <a:srgbClr val="164B4F"/>
              </a:buClr>
              <a:buSzPct val="100000"/>
              <a:buFont typeface="Arial" pitchFamily="34"/>
            </a:pPr>
            <a:r>
              <a:rPr lang="en-US" sz="2400">
                <a:solidFill>
                  <a:srgbClr val="164B4F"/>
                </a:solidFill>
                <a:highlight>
                  <a:scrgbClr r="0" g="0" b="0">
                    <a:alpha val="0"/>
                  </a:scrgbClr>
                </a:highlight>
                <a:latin typeface="Euphemia"/>
              </a:rPr>
              <a:t>What works with free floating controls – Sketching and Painting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9651C2F-2A17-408A-9B2B-2C0CF123E6B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934079" y="3501000"/>
            <a:ext cx="4399920" cy="2670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</TotalTime>
  <Words>690</Words>
  <Application>Microsoft Office PowerPoint</Application>
  <PresentationFormat>Widescreen</PresentationFormat>
  <Paragraphs>145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34" baseType="lpstr">
      <vt:lpstr>Arial</vt:lpstr>
      <vt:lpstr>Calibri</vt:lpstr>
      <vt:lpstr>Calibri Light</vt:lpstr>
      <vt:lpstr>DejaVu Sans</vt:lpstr>
      <vt:lpstr>Euphemia</vt:lpstr>
      <vt:lpstr>FreeSans</vt:lpstr>
      <vt:lpstr>Liberation Sans</vt:lpstr>
      <vt:lpstr>Liberation Serif</vt:lpstr>
      <vt:lpstr>Noto Sans CJK SC Regular</vt:lpstr>
      <vt:lpstr>StarSymbol</vt:lpstr>
      <vt:lpstr>Office Theme</vt:lpstr>
      <vt:lpstr>Office Theme</vt:lpstr>
      <vt:lpstr>Office Theme</vt:lpstr>
      <vt:lpstr>A user interface for landscape modeling in a virtual environment using a head mounted display</vt:lpstr>
      <vt:lpstr>Terrain Modeling and UTS</vt:lpstr>
      <vt:lpstr>Virtual Environments</vt:lpstr>
      <vt:lpstr>Why create a VE interface?</vt:lpstr>
      <vt:lpstr>Evidence</vt:lpstr>
      <vt:lpstr>VE Interface Design</vt:lpstr>
      <vt:lpstr>VE Interface Design - Navigation</vt:lpstr>
      <vt:lpstr>VE Interface Design – Interface Interaction</vt:lpstr>
      <vt:lpstr>VE Interface Design – Environment Interaction</vt:lpstr>
      <vt:lpstr>Similar Applications</vt:lpstr>
      <vt:lpstr>Research question</vt:lpstr>
      <vt:lpstr>System Design</vt:lpstr>
      <vt:lpstr>Core Functionalities</vt:lpstr>
      <vt:lpstr>Dual Modes</vt:lpstr>
      <vt:lpstr>Terrain Modeling</vt:lpstr>
      <vt:lpstr>Viewpoint Manipulation</vt:lpstr>
      <vt:lpstr>Solving the interface problem</vt:lpstr>
      <vt:lpstr>Experimental Design</vt:lpstr>
      <vt:lpstr>Data Analysis</vt:lpstr>
      <vt:lpstr>Risks</vt:lpstr>
      <vt:lpstr>Timetable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user interface for landscape modelling in a virtual environment using a head mounted display</dc:title>
  <dc:creator>Timothy Gwynn</dc:creator>
  <cp:lastModifiedBy>Timothy</cp:lastModifiedBy>
  <cp:revision>15</cp:revision>
  <dcterms:created xsi:type="dcterms:W3CDTF">2017-03-21T19:26:49Z</dcterms:created>
  <dcterms:modified xsi:type="dcterms:W3CDTF">2018-02-21T10:41:35Z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ampaignTags">
    <vt:lpwstr/>
  </property>
  <property fmtid="{D5CDD505-2E9C-101B-9397-08002B2CF9AE}" pid="4" name="ContentTypeId">
    <vt:lpwstr>0x0101006EDDDB5EE6D98C44930B742096920B300400F5B6D36B3EF94B4E9A635CDF2A18F5B8</vt:lpwstr>
  </property>
  <property fmtid="{D5CDD505-2E9C-101B-9397-08002B2CF9AE}" pid="5" name="FeatureTags">
    <vt:lpwstr/>
  </property>
  <property fmtid="{D5CDD505-2E9C-101B-9397-08002B2CF9AE}" pid="6" name="HiddenSlides">
    <vt:r8>0</vt:r8>
  </property>
  <property fmtid="{D5CDD505-2E9C-101B-9397-08002B2CF9AE}" pid="7" name="HyperlinksChanged">
    <vt:bool>false</vt:bool>
  </property>
  <property fmtid="{D5CDD505-2E9C-101B-9397-08002B2CF9AE}" pid="8" name="InternalTags">
    <vt:lpwstr/>
  </property>
  <property fmtid="{D5CDD505-2E9C-101B-9397-08002B2CF9AE}" pid="9" name="LinksUpToDate">
    <vt:bool>false</vt:bool>
  </property>
  <property fmtid="{D5CDD505-2E9C-101B-9397-08002B2CF9AE}" pid="10" name="LocalizationTags">
    <vt:lpwstr/>
  </property>
  <property fmtid="{D5CDD505-2E9C-101B-9397-08002B2CF9AE}" pid="11" name="MMClips">
    <vt:r8>0</vt:r8>
  </property>
  <property fmtid="{D5CDD505-2E9C-101B-9397-08002B2CF9AE}" pid="12" name="Notes">
    <vt:r8>0</vt:r8>
  </property>
  <property fmtid="{D5CDD505-2E9C-101B-9397-08002B2CF9AE}" pid="13" name="PresentationFormat">
    <vt:lpwstr>Custom</vt:lpwstr>
  </property>
  <property fmtid="{D5CDD505-2E9C-101B-9397-08002B2CF9AE}" pid="14" name="ScaleCrop">
    <vt:bool>false</vt:bool>
  </property>
  <property fmtid="{D5CDD505-2E9C-101B-9397-08002B2CF9AE}" pid="15" name="ScenarioTags">
    <vt:lpwstr/>
  </property>
  <property fmtid="{D5CDD505-2E9C-101B-9397-08002B2CF9AE}" pid="16" name="ShareDoc">
    <vt:bool>false</vt:bool>
  </property>
  <property fmtid="{D5CDD505-2E9C-101B-9397-08002B2CF9AE}" pid="17" name="Slides">
    <vt:r8>14</vt:r8>
  </property>
</Properties>
</file>

<file path=docProps/thumbnail.jpeg>
</file>